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543" r:id="rId3"/>
    <p:sldId id="282" r:id="rId4"/>
    <p:sldId id="266" r:id="rId5"/>
    <p:sldId id="260" r:id="rId6"/>
    <p:sldId id="274" r:id="rId7"/>
    <p:sldId id="284" r:id="rId8"/>
    <p:sldId id="545" r:id="rId9"/>
    <p:sldId id="546" r:id="rId10"/>
    <p:sldId id="540" r:id="rId11"/>
    <p:sldId id="54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/>
    <p:restoredTop sz="94648"/>
  </p:normalViewPr>
  <p:slideViewPr>
    <p:cSldViewPr snapToGrid="0">
      <p:cViewPr varScale="1">
        <p:scale>
          <a:sx n="107" d="100"/>
          <a:sy n="107" d="100"/>
        </p:scale>
        <p:origin x="52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17E52-1347-BF49-ABFD-4C2A065DC722}" type="datetimeFigureOut">
              <a:rPr lang="en-US" smtClean="0"/>
              <a:t>9/10/25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A7967-0C81-F84D-8708-6739F40B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6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cd4f0887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bcd4f088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A870-4CF1-DE82-F62C-B181E7B5A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96DE6-932C-3CDB-30BF-502A669B1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DD54A-A0D8-69BC-F759-51C32BE6C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DBDF5-E22D-F7F9-5C18-236A1B0F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6EF33-7ED4-F4B8-8017-4C1245C06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8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3924-851C-319F-DB54-522AE62C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14D3C1-7699-ABA9-30C1-C412A6745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F1640-578C-FEA9-7138-825357F69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3A779-BBF3-5EF5-6E17-AEBA5C6B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053A3-5448-4369-DF47-8975F45F0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41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8DAAD3-B1F0-4E6B-A044-2F9922F5DC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B9CC0-AE3E-A067-D3F8-5D36D8C3A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7D846-D2FD-4122-9969-1FA7B8D40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0D345-755A-231A-8619-BAC22C4D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B39E1-F984-35CC-C186-04FAB0AA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74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0" y="0"/>
            <a:ext cx="12192000" cy="2223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58" name="Google Shape;58;p13" descr="cu white lrg.psd"/>
          <p:cNvPicPr preferRelativeResize="0"/>
          <p:nvPr/>
        </p:nvPicPr>
        <p:blipFill rotWithShape="1">
          <a:blip r:embed="rId2">
            <a:alphaModFix/>
          </a:blip>
          <a:srcRect l="29545" r="-704"/>
          <a:stretch/>
        </p:blipFill>
        <p:spPr>
          <a:xfrm>
            <a:off x="5162102" y="-157024"/>
            <a:ext cx="1826746" cy="5224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381000" y="1752600"/>
            <a:ext cx="11571900" cy="3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381000" y="1066800"/>
            <a:ext cx="11570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Helvetica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343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5104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39EFA84-7480-773D-6433-D238A7A8B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2000" cy="32579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781FA1-E450-FC85-A1D5-F1AC260B0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7028" y="422100"/>
            <a:ext cx="11337946" cy="60138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CEDB6D-CD7F-BC8F-1749-3054098D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61036"/>
            <a:ext cx="2013474" cy="1396365"/>
            <a:chOff x="0" y="0"/>
            <a:chExt cx="928687" cy="643890"/>
          </a:xfrm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E303553F-133A-F707-E39C-3BE7F82305FD}"/>
                </a:ext>
              </a:extLst>
            </p:cNvPr>
            <p:cNvSpPr/>
            <p:nvPr/>
          </p:nvSpPr>
          <p:spPr>
            <a:xfrm>
              <a:off x="0" y="53341"/>
              <a:ext cx="875347" cy="537210"/>
            </a:xfrm>
            <a:custGeom>
              <a:avLst/>
              <a:gdLst>
                <a:gd name="connsiteX0" fmla="*/ 606743 w 875347"/>
                <a:gd name="connsiteY0" fmla="*/ 53340 h 537210"/>
                <a:gd name="connsiteX1" fmla="*/ 822008 w 875347"/>
                <a:gd name="connsiteY1" fmla="*/ 268605 h 537210"/>
                <a:gd name="connsiteX2" fmla="*/ 606743 w 875347"/>
                <a:gd name="connsiteY2" fmla="*/ 483870 h 537210"/>
                <a:gd name="connsiteX3" fmla="*/ 0 w 875347"/>
                <a:gd name="connsiteY3" fmla="*/ 483870 h 537210"/>
                <a:gd name="connsiteX4" fmla="*/ 0 w 875347"/>
                <a:gd name="connsiteY4" fmla="*/ 537210 h 537210"/>
                <a:gd name="connsiteX5" fmla="*/ 606743 w 875347"/>
                <a:gd name="connsiteY5" fmla="*/ 537210 h 537210"/>
                <a:gd name="connsiteX6" fmla="*/ 875347 w 875347"/>
                <a:gd name="connsiteY6" fmla="*/ 268605 h 537210"/>
                <a:gd name="connsiteX7" fmla="*/ 606743 w 875347"/>
                <a:gd name="connsiteY7" fmla="*/ 0 h 537210"/>
                <a:gd name="connsiteX8" fmla="*/ 0 w 875347"/>
                <a:gd name="connsiteY8" fmla="*/ 0 h 537210"/>
                <a:gd name="connsiteX9" fmla="*/ 0 w 875347"/>
                <a:gd name="connsiteY9" fmla="*/ 53340 h 537210"/>
                <a:gd name="connsiteX10" fmla="*/ 606743 w 875347"/>
                <a:gd name="connsiteY10" fmla="*/ 53340 h 5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5347" h="537210">
                  <a:moveTo>
                    <a:pt x="606743" y="53340"/>
                  </a:moveTo>
                  <a:cubicBezTo>
                    <a:pt x="725805" y="53340"/>
                    <a:pt x="822008" y="149543"/>
                    <a:pt x="822008" y="268605"/>
                  </a:cubicBezTo>
                  <a:cubicBezTo>
                    <a:pt x="822008" y="387668"/>
                    <a:pt x="725805" y="483870"/>
                    <a:pt x="606743" y="483870"/>
                  </a:cubicBezTo>
                  <a:lnTo>
                    <a:pt x="0" y="483870"/>
                  </a:lnTo>
                  <a:lnTo>
                    <a:pt x="0" y="537210"/>
                  </a:lnTo>
                  <a:lnTo>
                    <a:pt x="606743" y="537210"/>
                  </a:lnTo>
                  <a:cubicBezTo>
                    <a:pt x="755333" y="537210"/>
                    <a:pt x="875347" y="417195"/>
                    <a:pt x="875347" y="268605"/>
                  </a:cubicBezTo>
                  <a:cubicBezTo>
                    <a:pt x="875347" y="120015"/>
                    <a:pt x="755333" y="0"/>
                    <a:pt x="606743" y="0"/>
                  </a:cubicBez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7546C055-E6C6-8706-8118-879148E4544E}"/>
                </a:ext>
              </a:extLst>
            </p:cNvPr>
            <p:cNvSpPr/>
            <p:nvPr/>
          </p:nvSpPr>
          <p:spPr>
            <a:xfrm>
              <a:off x="0" y="160021"/>
              <a:ext cx="768667" cy="323850"/>
            </a:xfrm>
            <a:custGeom>
              <a:avLst/>
              <a:gdLst>
                <a:gd name="connsiteX0" fmla="*/ 768668 w 768667"/>
                <a:gd name="connsiteY0" fmla="*/ 161925 h 323850"/>
                <a:gd name="connsiteX1" fmla="*/ 606743 w 768667"/>
                <a:gd name="connsiteY1" fmla="*/ 0 h 323850"/>
                <a:gd name="connsiteX2" fmla="*/ 0 w 768667"/>
                <a:gd name="connsiteY2" fmla="*/ 0 h 323850"/>
                <a:gd name="connsiteX3" fmla="*/ 0 w 768667"/>
                <a:gd name="connsiteY3" fmla="*/ 323850 h 323850"/>
                <a:gd name="connsiteX4" fmla="*/ 606743 w 768667"/>
                <a:gd name="connsiteY4" fmla="*/ 323850 h 323850"/>
                <a:gd name="connsiteX5" fmla="*/ 768668 w 768667"/>
                <a:gd name="connsiteY5" fmla="*/ 16192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667" h="323850">
                  <a:moveTo>
                    <a:pt x="768668" y="161925"/>
                  </a:moveTo>
                  <a:cubicBezTo>
                    <a:pt x="768668" y="72390"/>
                    <a:pt x="696278" y="0"/>
                    <a:pt x="606743" y="0"/>
                  </a:cubicBezTo>
                  <a:lnTo>
                    <a:pt x="0" y="0"/>
                  </a:lnTo>
                  <a:lnTo>
                    <a:pt x="0" y="323850"/>
                  </a:lnTo>
                  <a:lnTo>
                    <a:pt x="606743" y="323850"/>
                  </a:lnTo>
                  <a:cubicBezTo>
                    <a:pt x="695325" y="323850"/>
                    <a:pt x="768668" y="251460"/>
                    <a:pt x="768668" y="161925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84C4BAEB-FEF0-1228-C43B-C62695711216}"/>
                </a:ext>
              </a:extLst>
            </p:cNvPr>
            <p:cNvSpPr/>
            <p:nvPr/>
          </p:nvSpPr>
          <p:spPr>
            <a:xfrm>
              <a:off x="0" y="0"/>
              <a:ext cx="928687" cy="643890"/>
            </a:xfrm>
            <a:custGeom>
              <a:avLst/>
              <a:gdLst>
                <a:gd name="connsiteX0" fmla="*/ 606743 w 928687"/>
                <a:gd name="connsiteY0" fmla="*/ 0 h 643890"/>
                <a:gd name="connsiteX1" fmla="*/ 0 w 928687"/>
                <a:gd name="connsiteY1" fmla="*/ 0 h 643890"/>
                <a:gd name="connsiteX2" fmla="*/ 0 w 928687"/>
                <a:gd name="connsiteY2" fmla="*/ 53340 h 643890"/>
                <a:gd name="connsiteX3" fmla="*/ 606743 w 928687"/>
                <a:gd name="connsiteY3" fmla="*/ 53340 h 643890"/>
                <a:gd name="connsiteX4" fmla="*/ 875347 w 928687"/>
                <a:gd name="connsiteY4" fmla="*/ 321945 h 643890"/>
                <a:gd name="connsiteX5" fmla="*/ 606743 w 928687"/>
                <a:gd name="connsiteY5" fmla="*/ 590550 h 643890"/>
                <a:gd name="connsiteX6" fmla="*/ 0 w 928687"/>
                <a:gd name="connsiteY6" fmla="*/ 590550 h 643890"/>
                <a:gd name="connsiteX7" fmla="*/ 0 w 928687"/>
                <a:gd name="connsiteY7" fmla="*/ 643890 h 643890"/>
                <a:gd name="connsiteX8" fmla="*/ 606743 w 928687"/>
                <a:gd name="connsiteY8" fmla="*/ 643890 h 643890"/>
                <a:gd name="connsiteX9" fmla="*/ 928688 w 928687"/>
                <a:gd name="connsiteY9" fmla="*/ 321945 h 643890"/>
                <a:gd name="connsiteX10" fmla="*/ 606743 w 928687"/>
                <a:gd name="connsiteY10" fmla="*/ 0 h 6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8687" h="643890">
                  <a:moveTo>
                    <a:pt x="606743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ubicBezTo>
                    <a:pt x="755333" y="53340"/>
                    <a:pt x="875347" y="173355"/>
                    <a:pt x="875347" y="321945"/>
                  </a:cubicBezTo>
                  <a:cubicBezTo>
                    <a:pt x="875347" y="470535"/>
                    <a:pt x="755333" y="590550"/>
                    <a:pt x="606743" y="590550"/>
                  </a:cubicBezTo>
                  <a:lnTo>
                    <a:pt x="0" y="590550"/>
                  </a:lnTo>
                  <a:lnTo>
                    <a:pt x="0" y="643890"/>
                  </a:lnTo>
                  <a:lnTo>
                    <a:pt x="606743" y="643890"/>
                  </a:lnTo>
                  <a:cubicBezTo>
                    <a:pt x="784860" y="643890"/>
                    <a:pt x="928688" y="499110"/>
                    <a:pt x="928688" y="321945"/>
                  </a:cubicBezTo>
                  <a:cubicBezTo>
                    <a:pt x="928688" y="144780"/>
                    <a:pt x="783908" y="0"/>
                    <a:pt x="6067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AAB11ED3-708A-3C7C-2B0C-576AAA63E0EC}"/>
                </a:ext>
              </a:extLst>
            </p:cNvPr>
            <p:cNvSpPr/>
            <p:nvPr/>
          </p:nvSpPr>
          <p:spPr>
            <a:xfrm>
              <a:off x="0" y="106681"/>
              <a:ext cx="822007" cy="430530"/>
            </a:xfrm>
            <a:custGeom>
              <a:avLst/>
              <a:gdLst>
                <a:gd name="connsiteX0" fmla="*/ 822008 w 822007"/>
                <a:gd name="connsiteY0" fmla="*/ 215265 h 430530"/>
                <a:gd name="connsiteX1" fmla="*/ 606743 w 822007"/>
                <a:gd name="connsiteY1" fmla="*/ 0 h 430530"/>
                <a:gd name="connsiteX2" fmla="*/ 0 w 822007"/>
                <a:gd name="connsiteY2" fmla="*/ 0 h 430530"/>
                <a:gd name="connsiteX3" fmla="*/ 0 w 822007"/>
                <a:gd name="connsiteY3" fmla="*/ 53340 h 430530"/>
                <a:gd name="connsiteX4" fmla="*/ 606743 w 822007"/>
                <a:gd name="connsiteY4" fmla="*/ 53340 h 430530"/>
                <a:gd name="connsiteX5" fmla="*/ 768668 w 822007"/>
                <a:gd name="connsiteY5" fmla="*/ 215265 h 430530"/>
                <a:gd name="connsiteX6" fmla="*/ 606743 w 822007"/>
                <a:gd name="connsiteY6" fmla="*/ 377190 h 430530"/>
                <a:gd name="connsiteX7" fmla="*/ 0 w 822007"/>
                <a:gd name="connsiteY7" fmla="*/ 377190 h 430530"/>
                <a:gd name="connsiteX8" fmla="*/ 0 w 822007"/>
                <a:gd name="connsiteY8" fmla="*/ 430530 h 430530"/>
                <a:gd name="connsiteX9" fmla="*/ 606743 w 822007"/>
                <a:gd name="connsiteY9" fmla="*/ 430530 h 430530"/>
                <a:gd name="connsiteX10" fmla="*/ 822008 w 822007"/>
                <a:gd name="connsiteY10" fmla="*/ 215265 h 43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2007" h="430530">
                  <a:moveTo>
                    <a:pt x="822008" y="215265"/>
                  </a:moveTo>
                  <a:cubicBezTo>
                    <a:pt x="822008" y="96203"/>
                    <a:pt x="724853" y="0"/>
                    <a:pt x="606743" y="0"/>
                  </a:cubicBez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ubicBezTo>
                    <a:pt x="696278" y="53340"/>
                    <a:pt x="768668" y="125730"/>
                    <a:pt x="768668" y="215265"/>
                  </a:cubicBezTo>
                  <a:cubicBezTo>
                    <a:pt x="768668" y="304800"/>
                    <a:pt x="696278" y="377190"/>
                    <a:pt x="606743" y="377190"/>
                  </a:cubicBezTo>
                  <a:lnTo>
                    <a:pt x="0" y="377190"/>
                  </a:lnTo>
                  <a:lnTo>
                    <a:pt x="0" y="430530"/>
                  </a:lnTo>
                  <a:lnTo>
                    <a:pt x="606743" y="430530"/>
                  </a:lnTo>
                  <a:cubicBezTo>
                    <a:pt x="724853" y="430530"/>
                    <a:pt x="822008" y="334328"/>
                    <a:pt x="822008" y="21526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F11CF44-2C9F-6FBA-19F4-FDFFDAE9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5999" y="834550"/>
            <a:ext cx="0" cy="518890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73D5B8A-C79C-911E-98CB-14151FDE9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170" y="2582012"/>
            <a:ext cx="4649411" cy="3666388"/>
          </a:xfrm>
          <a:noFill/>
        </p:spPr>
        <p:txBody>
          <a:bodyPr anchor="b">
            <a:normAutofit/>
          </a:bodyPr>
          <a:lstStyle>
            <a:lvl1pPr algn="l">
              <a:lnSpc>
                <a:spcPts val="6000"/>
              </a:lnSpc>
              <a:spcAft>
                <a:spcPts val="0"/>
              </a:spcAft>
              <a:defRPr sz="480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16" name="Text Placeholder 125">
            <a:extLst>
              <a:ext uri="{FF2B5EF4-FFF2-40B4-BE49-F238E27FC236}">
                <a16:creationId xmlns:a16="http://schemas.microsoft.com/office/drawing/2014/main" id="{49D1D9C0-0B12-47B2-E4DC-A1F8457D86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0051" y="803692"/>
            <a:ext cx="3298282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7" name="Text Placeholder 125">
            <a:extLst>
              <a:ext uri="{FF2B5EF4-FFF2-40B4-BE49-F238E27FC236}">
                <a16:creationId xmlns:a16="http://schemas.microsoft.com/office/drawing/2014/main" id="{D507759E-A24F-583B-4693-0B2EE5298A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051" y="1108492"/>
            <a:ext cx="457118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8" name="Text Placeholder 125">
            <a:extLst>
              <a:ext uri="{FF2B5EF4-FFF2-40B4-BE49-F238E27FC236}">
                <a16:creationId xmlns:a16="http://schemas.microsoft.com/office/drawing/2014/main" id="{845025F0-F7C6-A8E6-49C9-12DA5E8048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0051" y="1752601"/>
            <a:ext cx="3298282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9" name="Text Placeholder 125">
            <a:extLst>
              <a:ext uri="{FF2B5EF4-FFF2-40B4-BE49-F238E27FC236}">
                <a16:creationId xmlns:a16="http://schemas.microsoft.com/office/drawing/2014/main" id="{781EBEF0-7A65-5718-3905-B1449171D1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0051" y="2057401"/>
            <a:ext cx="457118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Text Placeholder 125">
            <a:extLst>
              <a:ext uri="{FF2B5EF4-FFF2-40B4-BE49-F238E27FC236}">
                <a16:creationId xmlns:a16="http://schemas.microsoft.com/office/drawing/2014/main" id="{87CF0D35-536A-EBF7-5AE4-543FC5CDF3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0051" y="2708692"/>
            <a:ext cx="3298282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21" name="Text Placeholder 125">
            <a:extLst>
              <a:ext uri="{FF2B5EF4-FFF2-40B4-BE49-F238E27FC236}">
                <a16:creationId xmlns:a16="http://schemas.microsoft.com/office/drawing/2014/main" id="{16203404-C949-62A1-9158-E4F9C82FD9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0051" y="3013492"/>
            <a:ext cx="457118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Text Placeholder 125">
            <a:extLst>
              <a:ext uri="{FF2B5EF4-FFF2-40B4-BE49-F238E27FC236}">
                <a16:creationId xmlns:a16="http://schemas.microsoft.com/office/drawing/2014/main" id="{23CA1EEC-2EE1-747A-9E70-12FB1B08FC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0051" y="3657600"/>
            <a:ext cx="3298282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23" name="Text Placeholder 125">
            <a:extLst>
              <a:ext uri="{FF2B5EF4-FFF2-40B4-BE49-F238E27FC236}">
                <a16:creationId xmlns:a16="http://schemas.microsoft.com/office/drawing/2014/main" id="{A0762784-788D-8B36-4EAC-36178B679E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80051" y="3962401"/>
            <a:ext cx="457118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Text Placeholder 125">
            <a:extLst>
              <a:ext uri="{FF2B5EF4-FFF2-40B4-BE49-F238E27FC236}">
                <a16:creationId xmlns:a16="http://schemas.microsoft.com/office/drawing/2014/main" id="{C56C5598-C733-0493-45F4-A0FCE76886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0051" y="4613692"/>
            <a:ext cx="3298282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25" name="Text Placeholder 125">
            <a:extLst>
              <a:ext uri="{FF2B5EF4-FFF2-40B4-BE49-F238E27FC236}">
                <a16:creationId xmlns:a16="http://schemas.microsoft.com/office/drawing/2014/main" id="{32893736-E1A5-0220-9334-570F9A96C2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0051" y="4876801"/>
            <a:ext cx="457118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ext Placeholder 125">
            <a:extLst>
              <a:ext uri="{FF2B5EF4-FFF2-40B4-BE49-F238E27FC236}">
                <a16:creationId xmlns:a16="http://schemas.microsoft.com/office/drawing/2014/main" id="{6F3EB529-5BA3-6A73-23A2-7F13B03245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0051" y="5528092"/>
            <a:ext cx="3298282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27" name="Text Placeholder 125">
            <a:extLst>
              <a:ext uri="{FF2B5EF4-FFF2-40B4-BE49-F238E27FC236}">
                <a16:creationId xmlns:a16="http://schemas.microsoft.com/office/drawing/2014/main" id="{9308D2F4-4C82-FEFA-7D67-466EDA6CBB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80051" y="5832892"/>
            <a:ext cx="457118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739022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F95C-61BE-00B4-918F-7E2E914C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A5414-E85B-8492-F9D3-D55DC60F9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39A7A-D018-7DA0-3F23-EBC020803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C2009-56D3-D17C-2692-D5C955BA4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05942-BD4D-C653-1CDA-8CE67207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15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EEF46-D0C5-DF9B-1125-A188F0B8C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5D4C5-ED71-F358-F364-74E4B2881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B7ED5-786F-A322-88FF-C95900BA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D60D-79BF-E429-111D-9B1F0D749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4126B-AB8D-9868-6754-70BFF6A6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55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9E588-73D2-79BA-DF29-2C32306F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0FCF4-77A4-F358-A5C6-D805696AD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09A5DF-ACCF-2A33-1440-739B791DA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06AF4-9A6D-AD71-A46C-8CA23F1BD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920FF-620A-8C69-331C-D7EE8B66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A6A61-AF8F-5F3D-FDF6-C308AE65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44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30090-EAD5-8B53-2241-21807C865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EEB72-7A2B-0980-C1E2-F0A37ED76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A7AFF3-3F40-DB0F-4A40-B46113972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BC54B-1148-C4FA-5000-8E538861C6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DBB4F-46D9-F67A-F33E-D08E87A12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5692D1-3A2A-704E-47AF-C86A4F5A5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4803B-8FC4-1F0D-8135-353435BD8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C3B1A-4928-829F-26D5-C6728EA51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9C6F-1D94-4E9E-81A7-24A056AE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BD57CD-92BB-818E-D73F-EE7CF6DB3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D855A-6A47-7D29-C4B9-26B5EFC34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686CA-C248-5461-7725-1DEE10C0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44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99C716-6D86-DA4A-F4FD-3779BB37B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05136-0298-440A-1414-9D6049DEB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A2593-A71A-B485-CCB9-6E79F01C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1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5623E-B4DA-56DD-C6CF-56ACF5850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51B4-3EE8-8A9E-23C5-A1E8922D5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65F6CB-645D-F0C9-DB81-739EDD4C9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CCBBB-DE9E-FD75-E31B-9AD7BC43C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B9713-A6FA-3439-E4CA-3606C2532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86A84-ED22-6554-A001-7C8EE98F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63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24F9B-E3BC-6CDD-2343-7DA573769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EF30E-5A3C-45B5-7EE5-96949A144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CF041-14B5-B8B3-1ED1-BA7FC040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CD0EE-F624-1E6C-9410-3DE7DCE19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D2951-FCBC-E558-E73A-E49D3F33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15D98-75F7-6C0A-FE99-364B36AA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00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13A5CB-E33D-3158-C40B-4FD783AF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69D1-E941-926F-9DD3-DC8058F0C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D373D-1681-CF4C-AEA5-10D89F0B4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350F60-9ABD-764A-BF03-5D2BEA998DDA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774B5-9871-D127-55B7-6E64B43CD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AF471-8566-2F80-7D14-9FF18C652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03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mailto:Open-scholarship@cornell.edu" TargetMode="Externa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jgrips9/DataDen_Web_Scraping_with_Python_FA25/HEAD?urlpath=%2Fdoc%2Ftree%2FPython%2F2025_dataden_webscraping.ipynb" TargetMode="External"/><Relationship Id="rId2" Type="http://schemas.openxmlformats.org/officeDocument/2006/relationships/hyperlink" Target="https://github.com/jgrips9/DataDen_Web_Scraping_with_Python_FA25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ybinder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400" y="457200"/>
            <a:ext cx="3429007" cy="82296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248575" y="2690950"/>
            <a:ext cx="11610525" cy="120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800"/>
              </a:spcAft>
            </a:pPr>
            <a:r>
              <a:rPr lang="en-US" sz="5400" dirty="0" err="1"/>
              <a:t>DataDen</a:t>
            </a:r>
            <a:r>
              <a:rPr lang="en-US" sz="5400" dirty="0"/>
              <a:t>: Web scraping with Python</a:t>
            </a:r>
            <a:endParaRPr lang="en-US" sz="4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405700" y="4167050"/>
            <a:ext cx="8101800" cy="21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688"/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	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4DD9F5B7-FF75-FB9C-B60F-CA650D9FD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79" y="2431530"/>
            <a:ext cx="5869055" cy="2719037"/>
          </a:xfrm>
        </p:spPr>
        <p:txBody>
          <a:bodyPr>
            <a:normAutofit/>
          </a:bodyPr>
          <a:lstStyle/>
          <a:p>
            <a:r>
              <a:rPr lang="en-US" sz="3600"/>
              <a:t>Research Data </a:t>
            </a:r>
            <a:br>
              <a:rPr lang="en-US" sz="3600"/>
            </a:br>
            <a:r>
              <a:rPr lang="en-US" sz="3600" cap="none"/>
              <a:t>and</a:t>
            </a:r>
            <a:r>
              <a:rPr lang="en-US" sz="3600"/>
              <a:t> </a:t>
            </a:r>
            <a:br>
              <a:rPr lang="en-US" sz="3600"/>
            </a:br>
            <a:r>
              <a:rPr lang="en-US" sz="3600"/>
              <a:t>open Scholarship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856EF6AA-075A-F11E-7AB6-72584D5E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4363" y="494769"/>
            <a:ext cx="5633421" cy="5871534"/>
          </a:xfrm>
        </p:spPr>
        <p:txBody>
          <a:bodyPr vert="horz" lIns="121899" tIns="60949" rIns="121899" bIns="60949" rtlCol="0" anchor="t">
            <a:noAutofit/>
          </a:bodyPr>
          <a:lstStyle/>
          <a:p>
            <a:endParaRPr lang="en-US" b="0" cap="none">
              <a:effectLst/>
            </a:endParaRPr>
          </a:p>
          <a:p>
            <a:r>
              <a:rPr lang="en-US" b="0" cap="none">
                <a:ea typeface="+mn-lt"/>
                <a:cs typeface="+mn-lt"/>
              </a:rPr>
              <a:t>Data and code organization, documentation, and curation </a:t>
            </a:r>
            <a:endParaRPr lang="en-US"/>
          </a:p>
          <a:p>
            <a:pPr>
              <a:buChar char="•"/>
            </a:pPr>
            <a:endParaRPr lang="en-US"/>
          </a:p>
          <a:p>
            <a:r>
              <a:rPr lang="en-US" b="0" cap="none">
                <a:ea typeface="+mn-lt"/>
                <a:cs typeface="+mn-lt"/>
              </a:rPr>
              <a:t>Data Management and Sharing Plans </a:t>
            </a:r>
            <a:endParaRPr lang="en-US"/>
          </a:p>
          <a:p>
            <a:pPr>
              <a:buChar char="•"/>
            </a:pPr>
            <a:endParaRPr lang="en-US"/>
          </a:p>
          <a:p>
            <a:r>
              <a:rPr lang="en-US" b="0" cap="none">
                <a:ea typeface="+mn-lt"/>
                <a:cs typeface="+mn-lt"/>
              </a:rPr>
              <a:t>Intellectual property rights, fair use, and authors rights </a:t>
            </a:r>
            <a:endParaRPr lang="en-US"/>
          </a:p>
          <a:p>
            <a:pPr>
              <a:buChar char="•"/>
            </a:pPr>
            <a:endParaRPr lang="en-US"/>
          </a:p>
          <a:p>
            <a:r>
              <a:rPr lang="en-US" b="0" cap="none">
                <a:ea typeface="+mn-lt"/>
                <a:cs typeface="+mn-lt"/>
              </a:rPr>
              <a:t>Licensing, publishing, and sharing scholarly outputs, research data, and code </a:t>
            </a:r>
            <a:endParaRPr lang="en-US"/>
          </a:p>
          <a:p>
            <a:pPr>
              <a:buChar char="•"/>
            </a:pPr>
            <a:endParaRPr lang="en-US"/>
          </a:p>
          <a:p>
            <a:r>
              <a:rPr lang="en-US" b="0" cap="none">
                <a:ea typeface="+mn-lt"/>
                <a:cs typeface="+mn-lt"/>
              </a:rPr>
              <a:t>Digital project management tools and electronic lab notebooks </a:t>
            </a:r>
            <a:endParaRPr lang="en-US"/>
          </a:p>
          <a:p>
            <a:pPr>
              <a:buChar char="•"/>
            </a:pPr>
            <a:endParaRPr lang="en-US"/>
          </a:p>
          <a:p>
            <a:r>
              <a:rPr lang="en-US" b="0" cap="none" err="1">
                <a:ea typeface="+mn-lt"/>
                <a:cs typeface="+mn-lt"/>
              </a:rPr>
              <a:t>eCommons</a:t>
            </a:r>
            <a:r>
              <a:rPr lang="en-US" b="0" cap="none">
                <a:ea typeface="+mn-lt"/>
                <a:cs typeface="+mn-lt"/>
              </a:rPr>
              <a:t> open access repository services </a:t>
            </a:r>
            <a:endParaRPr lang="en-US"/>
          </a:p>
          <a:p>
            <a:pPr>
              <a:buChar char="•"/>
            </a:pPr>
            <a:endParaRPr lang="en-US"/>
          </a:p>
          <a:p>
            <a:r>
              <a:rPr lang="en-US" b="0" cap="none">
                <a:ea typeface="+mn-lt"/>
                <a:cs typeface="+mn-lt"/>
              </a:rPr>
              <a:t>Persistent identifier (i.e. ORCID, DOI) creation, management, and support </a:t>
            </a:r>
            <a:endParaRPr lang="en-US"/>
          </a:p>
          <a:p>
            <a:pPr>
              <a:buChar char="•"/>
            </a:pPr>
            <a:endParaRPr lang="en-US" b="0" cap="none">
              <a:ea typeface="Calibri"/>
            </a:endParaRPr>
          </a:p>
          <a:p>
            <a:endParaRPr lang="en-US">
              <a:ea typeface="Calibri"/>
            </a:endParaRP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A7C46-1E4E-9A47-BF72-7DAB0DDDCC2E}"/>
              </a:ext>
            </a:extLst>
          </p:cNvPr>
          <p:cNvSpPr txBox="1">
            <a:spLocks/>
          </p:cNvSpPr>
          <p:nvPr/>
        </p:nvSpPr>
        <p:spPr>
          <a:xfrm>
            <a:off x="440321" y="5344427"/>
            <a:ext cx="5877126" cy="980696"/>
          </a:xfrm>
          <a:prstGeom prst="rect">
            <a:avLst/>
          </a:prstGeom>
        </p:spPr>
        <p:txBody>
          <a:bodyPr vert="horz" lIns="121899" tIns="60949" rIns="121899" bIns="60949" rtlCol="0" anchor="t">
            <a:noAutofit/>
          </a:bodyPr>
          <a:lstStyle>
            <a:lvl1pPr marL="0" indent="0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800" b="1" kern="1200" cap="all" spc="200" baseline="0">
                <a:solidFill>
                  <a:schemeClr val="accent3"/>
                </a:solidFill>
                <a:latin typeface="+mn-lt"/>
                <a:ea typeface="+mn-ea"/>
                <a:cs typeface="Arial"/>
              </a:defRPr>
            </a:lvl1pPr>
            <a:lvl2pPr marL="609494" indent="0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Arial"/>
              </a:defRPr>
            </a:lvl2pPr>
            <a:lvl3pPr marL="1218986" indent="0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Arial"/>
              </a:defRPr>
            </a:lvl3pPr>
            <a:lvl4pPr marL="1828480" indent="0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Arial"/>
              </a:defRPr>
            </a:lvl4pPr>
            <a:lvl5pPr marL="2437973" indent="0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Arial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hlinkClick r:id="rId2"/>
              </a:rPr>
              <a:t>Open-scholarship@cornell.edu</a:t>
            </a:r>
            <a:endParaRPr lang="en-US" dirty="0"/>
          </a:p>
          <a:p>
            <a:r>
              <a:rPr lang="en-US" sz="1600" dirty="0"/>
              <a:t>Library.cornell.edu/</a:t>
            </a:r>
            <a:r>
              <a:rPr lang="en-US" sz="1600" err="1"/>
              <a:t>rdos</a:t>
            </a:r>
            <a:endParaRPr lang="en-US" sz="1600"/>
          </a:p>
          <a:p>
            <a:r>
              <a:rPr lang="en-US" sz="1600" b="0" dirty="0">
                <a:solidFill>
                  <a:srgbClr val="666666"/>
                </a:solidFill>
                <a:latin typeface="Corbel"/>
              </a:rPr>
              <a:t>guides.library.cornell.edu/</a:t>
            </a:r>
            <a:r>
              <a:rPr lang="en-US" sz="1600" b="0" dirty="0" err="1">
                <a:solidFill>
                  <a:srgbClr val="666666"/>
                </a:solidFill>
                <a:latin typeface="Corbel"/>
              </a:rPr>
              <a:t>dataden</a:t>
            </a:r>
            <a:r>
              <a:rPr lang="en-US" sz="1600" b="0" dirty="0">
                <a:solidFill>
                  <a:srgbClr val="333333"/>
                </a:solidFill>
                <a:latin typeface="Corbel"/>
              </a:rPr>
              <a:t> </a:t>
            </a:r>
            <a:endParaRPr lang="en-US" sz="1600" dirty="0"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93127-0088-30C1-024C-8277C008C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354" y="879416"/>
            <a:ext cx="1830587" cy="6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28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oster with a cartoon character&#10;&#10;AI-generated content may be incorrect.">
            <a:extLst>
              <a:ext uri="{FF2B5EF4-FFF2-40B4-BE49-F238E27FC236}">
                <a16:creationId xmlns:a16="http://schemas.microsoft.com/office/drawing/2014/main" id="{15277794-F9F9-4E4E-C4CA-EA7314DC5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2679"/>
            <a:ext cx="12179302" cy="68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5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D907AA-7932-D3C6-20C8-F1FB4C8662C5}"/>
              </a:ext>
            </a:extLst>
          </p:cNvPr>
          <p:cNvSpPr txBox="1"/>
          <p:nvPr/>
        </p:nvSpPr>
        <p:spPr>
          <a:xfrm>
            <a:off x="2613994" y="1041203"/>
            <a:ext cx="69307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Please take this short questionnaire before we begin!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062DE8-AEFE-C9C6-E3FA-5AF5531003C2}"/>
              </a:ext>
            </a:extLst>
          </p:cNvPr>
          <p:cNvSpPr txBox="1"/>
          <p:nvPr/>
        </p:nvSpPr>
        <p:spPr>
          <a:xfrm>
            <a:off x="4431031" y="4364721"/>
            <a:ext cx="32764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ea typeface="+mn-lt"/>
                <a:cs typeface="+mn-lt"/>
              </a:rPr>
              <a:t>bit.ly/3JHb7xx</a:t>
            </a:r>
            <a:endParaRPr lang="en-US" dirty="0"/>
          </a:p>
        </p:txBody>
      </p:sp>
      <p:pic>
        <p:nvPicPr>
          <p:cNvPr id="4" name="Picture 3" descr="A cartoon of a teddy bear using a computer&#10;&#10;AI-generated content may be incorrect.">
            <a:extLst>
              <a:ext uri="{FF2B5EF4-FFF2-40B4-BE49-F238E27FC236}">
                <a16:creationId xmlns:a16="http://schemas.microsoft.com/office/drawing/2014/main" id="{C3956D89-9E03-01F3-59AC-78123491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9" y="3947975"/>
            <a:ext cx="3123387" cy="21145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7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DBF97-0873-2C06-77EF-658C6FADC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7B5ED-E23E-F3EB-2890-E5F44B9CF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50" y="412312"/>
            <a:ext cx="115701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590A1-B166-D0C5-9BE0-C5A968B33A28}"/>
              </a:ext>
            </a:extLst>
          </p:cNvPr>
          <p:cNvSpPr txBox="1"/>
          <p:nvPr/>
        </p:nvSpPr>
        <p:spPr>
          <a:xfrm>
            <a:off x="589547" y="1242491"/>
            <a:ext cx="1115327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Welcome to Workshop. Introduce Instructor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HTML Data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Cases for Web Scraping and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 Web Scraping Packages (</a:t>
            </a:r>
            <a:r>
              <a:rPr lang="en-US" sz="2800" dirty="0" err="1"/>
              <a:t>BeautifulSoup</a:t>
            </a:r>
            <a:r>
              <a:rPr lang="en-US" sz="2800" dirty="0"/>
              <a:t>, Selenium)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Live Coding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Evaluation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Additional Learning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Web Scraping Projects I have worked 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5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457E7B-A5C4-4DC0-8705-CD5F5F4A0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949" y="1429500"/>
            <a:ext cx="11571900" cy="3999000"/>
          </a:xfrm>
        </p:spPr>
        <p:txBody>
          <a:bodyPr/>
          <a:lstStyle/>
          <a:p>
            <a:r>
              <a:rPr lang="en-US" dirty="0"/>
              <a:t>Extraction of data from a website. </a:t>
            </a:r>
          </a:p>
          <a:p>
            <a:r>
              <a:rPr lang="en-US" dirty="0"/>
              <a:t>Loads HTML code from URL. User selects which content to keep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778A01-8E97-4A12-8DCE-7FBC6AAD8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49" y="420600"/>
            <a:ext cx="115701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Web Scraping</a:t>
            </a:r>
          </a:p>
        </p:txBody>
      </p:sp>
      <p:pic>
        <p:nvPicPr>
          <p:cNvPr id="4" name="object 15">
            <a:extLst>
              <a:ext uri="{FF2B5EF4-FFF2-40B4-BE49-F238E27FC236}">
                <a16:creationId xmlns:a16="http://schemas.microsoft.com/office/drawing/2014/main" id="{7330E6DC-C15C-4C14-8A13-B01B9A59C0C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8877" y="2496459"/>
            <a:ext cx="7674246" cy="422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4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48410" y="0"/>
            <a:ext cx="5543390" cy="6857615"/>
            <a:chOff x="10963016" y="0"/>
            <a:chExt cx="914146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23735" y="0"/>
              <a:ext cx="8680363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963016" y="0"/>
              <a:ext cx="461009" cy="11308715"/>
            </a:xfrm>
            <a:custGeom>
              <a:avLst/>
              <a:gdLst/>
              <a:ahLst/>
              <a:cxnLst/>
              <a:rect l="l" t="t" r="r" b="b"/>
              <a:pathLst>
                <a:path w="461009" h="11308715">
                  <a:moveTo>
                    <a:pt x="460718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460718" y="11308556"/>
                  </a:lnTo>
                  <a:lnTo>
                    <a:pt x="460718" y="0"/>
                  </a:lnTo>
                  <a:close/>
                </a:path>
              </a:pathLst>
            </a:custGeom>
            <a:solidFill>
              <a:srgbClr val="B31A1A"/>
            </a:solidFill>
          </p:spPr>
          <p:txBody>
            <a:bodyPr wrap="square" lIns="0" tIns="0" rIns="0" bIns="0" rtlCol="0"/>
            <a:lstStyle/>
            <a:p>
              <a:endParaRPr sz="849"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4789" y="3255734"/>
            <a:ext cx="2556642" cy="4361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662" y="3039849"/>
            <a:ext cx="2516295" cy="7480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3662" y="4154845"/>
            <a:ext cx="2425677" cy="48133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42090" y="5662215"/>
            <a:ext cx="2060521" cy="74549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54789" y="4053253"/>
            <a:ext cx="1979216" cy="4387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23041" y="4843122"/>
            <a:ext cx="2510712" cy="47881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1760" y="5006912"/>
            <a:ext cx="2027099" cy="47628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5411" y="5798397"/>
            <a:ext cx="2230452" cy="43335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8855" y="2249050"/>
            <a:ext cx="1913115" cy="28398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953881" y="2235602"/>
            <a:ext cx="447445" cy="219102"/>
          </a:xfrm>
          <a:custGeom>
            <a:avLst/>
            <a:gdLst/>
            <a:ahLst/>
            <a:cxnLst/>
            <a:rect l="l" t="t" r="r" b="b"/>
            <a:pathLst>
              <a:path w="737870" h="361314">
                <a:moveTo>
                  <a:pt x="57128" y="4789"/>
                </a:moveTo>
                <a:lnTo>
                  <a:pt x="0" y="4789"/>
                </a:lnTo>
                <a:lnTo>
                  <a:pt x="126059" y="355087"/>
                </a:lnTo>
                <a:lnTo>
                  <a:pt x="187122" y="355087"/>
                </a:lnTo>
                <a:lnTo>
                  <a:pt x="210512" y="290091"/>
                </a:lnTo>
                <a:lnTo>
                  <a:pt x="154624" y="290091"/>
                </a:lnTo>
                <a:lnTo>
                  <a:pt x="57128" y="4789"/>
                </a:lnTo>
                <a:close/>
              </a:path>
              <a:path w="737870" h="361314">
                <a:moveTo>
                  <a:pt x="313182" y="4789"/>
                </a:moveTo>
                <a:lnTo>
                  <a:pt x="256053" y="4789"/>
                </a:lnTo>
                <a:lnTo>
                  <a:pt x="158558" y="290091"/>
                </a:lnTo>
                <a:lnTo>
                  <a:pt x="210512" y="290091"/>
                </a:lnTo>
                <a:lnTo>
                  <a:pt x="313182" y="4789"/>
                </a:lnTo>
                <a:close/>
              </a:path>
              <a:path w="737870" h="361314">
                <a:moveTo>
                  <a:pt x="402937" y="258276"/>
                </a:moveTo>
                <a:lnTo>
                  <a:pt x="349913" y="258276"/>
                </a:lnTo>
                <a:lnTo>
                  <a:pt x="351677" y="273563"/>
                </a:lnTo>
                <a:lnTo>
                  <a:pt x="367908" y="313053"/>
                </a:lnTo>
                <a:lnTo>
                  <a:pt x="399270" y="341522"/>
                </a:lnTo>
                <a:lnTo>
                  <a:pt x="444244" y="357781"/>
                </a:lnTo>
                <a:lnTo>
                  <a:pt x="480933" y="360903"/>
                </a:lnTo>
                <a:lnTo>
                  <a:pt x="500700" y="360069"/>
                </a:lnTo>
                <a:lnTo>
                  <a:pt x="550890" y="347562"/>
                </a:lnTo>
                <a:lnTo>
                  <a:pt x="586713" y="322065"/>
                </a:lnTo>
                <a:lnTo>
                  <a:pt x="592539" y="314550"/>
                </a:lnTo>
                <a:lnTo>
                  <a:pt x="480591" y="314550"/>
                </a:lnTo>
                <a:lnTo>
                  <a:pt x="470617" y="314176"/>
                </a:lnTo>
                <a:lnTo>
                  <a:pt x="427696" y="300824"/>
                </a:lnTo>
                <a:lnTo>
                  <a:pt x="404284" y="267374"/>
                </a:lnTo>
                <a:lnTo>
                  <a:pt x="402937" y="258276"/>
                </a:lnTo>
                <a:close/>
              </a:path>
              <a:path w="737870" h="361314">
                <a:moveTo>
                  <a:pt x="483499" y="0"/>
                </a:moveTo>
                <a:lnTo>
                  <a:pt x="434687" y="7119"/>
                </a:lnTo>
                <a:lnTo>
                  <a:pt x="395069" y="27666"/>
                </a:lnTo>
                <a:lnTo>
                  <a:pt x="368557" y="59491"/>
                </a:lnTo>
                <a:lnTo>
                  <a:pt x="359321" y="100574"/>
                </a:lnTo>
                <a:lnTo>
                  <a:pt x="360849" y="117977"/>
                </a:lnTo>
                <a:lnTo>
                  <a:pt x="383780" y="159413"/>
                </a:lnTo>
                <a:lnTo>
                  <a:pt x="430539" y="186705"/>
                </a:lnTo>
                <a:lnTo>
                  <a:pt x="501042" y="206974"/>
                </a:lnTo>
                <a:lnTo>
                  <a:pt x="509711" y="209743"/>
                </a:lnTo>
                <a:lnTo>
                  <a:pt x="544594" y="227531"/>
                </a:lnTo>
                <a:lnTo>
                  <a:pt x="558245" y="257763"/>
                </a:lnTo>
                <a:lnTo>
                  <a:pt x="557615" y="266048"/>
                </a:lnTo>
                <a:lnTo>
                  <a:pt x="536181" y="298985"/>
                </a:lnTo>
                <a:lnTo>
                  <a:pt x="491485" y="314112"/>
                </a:lnTo>
                <a:lnTo>
                  <a:pt x="480591" y="314550"/>
                </a:lnTo>
                <a:lnTo>
                  <a:pt x="592539" y="314550"/>
                </a:lnTo>
                <a:lnTo>
                  <a:pt x="609623" y="272740"/>
                </a:lnTo>
                <a:lnTo>
                  <a:pt x="610585" y="258276"/>
                </a:lnTo>
                <a:lnTo>
                  <a:pt x="609997" y="246891"/>
                </a:lnTo>
                <a:lnTo>
                  <a:pt x="596196" y="209614"/>
                </a:lnTo>
                <a:lnTo>
                  <a:pt x="561114" y="178955"/>
                </a:lnTo>
                <a:lnTo>
                  <a:pt x="518274" y="161989"/>
                </a:lnTo>
                <a:lnTo>
                  <a:pt x="475631" y="150861"/>
                </a:lnTo>
                <a:lnTo>
                  <a:pt x="468789" y="149150"/>
                </a:lnTo>
                <a:lnTo>
                  <a:pt x="461662" y="146984"/>
                </a:lnTo>
                <a:lnTo>
                  <a:pt x="426997" y="130164"/>
                </a:lnTo>
                <a:lnTo>
                  <a:pt x="412002" y="105819"/>
                </a:lnTo>
                <a:lnTo>
                  <a:pt x="412053" y="96811"/>
                </a:lnTo>
                <a:lnTo>
                  <a:pt x="431031" y="60464"/>
                </a:lnTo>
                <a:lnTo>
                  <a:pt x="471889" y="46096"/>
                </a:lnTo>
                <a:lnTo>
                  <a:pt x="482302" y="45668"/>
                </a:lnTo>
                <a:lnTo>
                  <a:pt x="588382" y="45668"/>
                </a:lnTo>
                <a:lnTo>
                  <a:pt x="580780" y="36507"/>
                </a:lnTo>
                <a:lnTo>
                  <a:pt x="546272" y="12486"/>
                </a:lnTo>
                <a:lnTo>
                  <a:pt x="500764" y="780"/>
                </a:lnTo>
                <a:lnTo>
                  <a:pt x="483499" y="0"/>
                </a:lnTo>
                <a:close/>
              </a:path>
              <a:path w="737870" h="361314">
                <a:moveTo>
                  <a:pt x="588382" y="45668"/>
                </a:moveTo>
                <a:lnTo>
                  <a:pt x="482302" y="45668"/>
                </a:lnTo>
                <a:lnTo>
                  <a:pt x="496712" y="46513"/>
                </a:lnTo>
                <a:lnTo>
                  <a:pt x="509840" y="49046"/>
                </a:lnTo>
                <a:lnTo>
                  <a:pt x="547812" y="75259"/>
                </a:lnTo>
                <a:lnTo>
                  <a:pt x="554824" y="96811"/>
                </a:lnTo>
                <a:lnTo>
                  <a:pt x="605796" y="96811"/>
                </a:lnTo>
                <a:lnTo>
                  <a:pt x="604513" y="83106"/>
                </a:lnTo>
                <a:lnTo>
                  <a:pt x="601348" y="70213"/>
                </a:lnTo>
                <a:lnTo>
                  <a:pt x="596303" y="58133"/>
                </a:lnTo>
                <a:lnTo>
                  <a:pt x="589375" y="46866"/>
                </a:lnTo>
                <a:lnTo>
                  <a:pt x="588382" y="45668"/>
                </a:lnTo>
                <a:close/>
              </a:path>
              <a:path w="737870" h="361314">
                <a:moveTo>
                  <a:pt x="703334" y="290091"/>
                </a:moveTo>
                <a:lnTo>
                  <a:pt x="669755" y="317372"/>
                </a:lnTo>
                <a:lnTo>
                  <a:pt x="669125" y="324128"/>
                </a:lnTo>
                <a:lnTo>
                  <a:pt x="669755" y="330970"/>
                </a:lnTo>
                <a:lnTo>
                  <a:pt x="703334" y="358337"/>
                </a:lnTo>
                <a:lnTo>
                  <a:pt x="709605" y="358337"/>
                </a:lnTo>
                <a:lnTo>
                  <a:pt x="715307" y="356798"/>
                </a:lnTo>
                <a:lnTo>
                  <a:pt x="725569" y="350640"/>
                </a:lnTo>
                <a:lnTo>
                  <a:pt x="729674" y="346535"/>
                </a:lnTo>
                <a:lnTo>
                  <a:pt x="732753" y="341404"/>
                </a:lnTo>
                <a:lnTo>
                  <a:pt x="735946" y="336159"/>
                </a:lnTo>
                <a:lnTo>
                  <a:pt x="737542" y="330400"/>
                </a:lnTo>
                <a:lnTo>
                  <a:pt x="737542" y="324128"/>
                </a:lnTo>
                <a:lnTo>
                  <a:pt x="710101" y="290721"/>
                </a:lnTo>
                <a:lnTo>
                  <a:pt x="703334" y="2900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52663" y="2135083"/>
            <a:ext cx="1903103" cy="803164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463938" y="2012813"/>
            <a:ext cx="2286128" cy="660386"/>
          </a:xfrm>
          <a:custGeom>
            <a:avLst/>
            <a:gdLst/>
            <a:ahLst/>
            <a:cxnLst/>
            <a:rect l="l" t="t" r="r" b="b"/>
            <a:pathLst>
              <a:path w="3769995" h="1089025">
                <a:moveTo>
                  <a:pt x="3769525" y="0"/>
                </a:moveTo>
                <a:lnTo>
                  <a:pt x="3738118" y="0"/>
                </a:lnTo>
                <a:lnTo>
                  <a:pt x="3738118" y="31407"/>
                </a:lnTo>
                <a:lnTo>
                  <a:pt x="3738118" y="1057554"/>
                </a:lnTo>
                <a:lnTo>
                  <a:pt x="31419" y="1057554"/>
                </a:lnTo>
                <a:lnTo>
                  <a:pt x="31419" y="1057224"/>
                </a:lnTo>
                <a:lnTo>
                  <a:pt x="31419" y="31407"/>
                </a:lnTo>
                <a:lnTo>
                  <a:pt x="3738118" y="31407"/>
                </a:lnTo>
                <a:lnTo>
                  <a:pt x="3738118" y="0"/>
                </a:lnTo>
                <a:lnTo>
                  <a:pt x="31419" y="0"/>
                </a:lnTo>
                <a:lnTo>
                  <a:pt x="31419" y="584"/>
                </a:lnTo>
                <a:lnTo>
                  <a:pt x="0" y="584"/>
                </a:lnTo>
                <a:lnTo>
                  <a:pt x="0" y="31407"/>
                </a:lnTo>
                <a:lnTo>
                  <a:pt x="0" y="1057224"/>
                </a:lnTo>
                <a:lnTo>
                  <a:pt x="0" y="1088974"/>
                </a:lnTo>
                <a:lnTo>
                  <a:pt x="31419" y="1088974"/>
                </a:lnTo>
                <a:lnTo>
                  <a:pt x="3738118" y="1088974"/>
                </a:lnTo>
                <a:lnTo>
                  <a:pt x="3769525" y="1088974"/>
                </a:lnTo>
                <a:lnTo>
                  <a:pt x="3769525" y="0"/>
                </a:lnTo>
                <a:close/>
              </a:path>
            </a:pathLst>
          </a:custGeom>
          <a:solidFill>
            <a:srgbClr val="B31A1A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1" name="object 21"/>
          <p:cNvSpPr/>
          <p:nvPr/>
        </p:nvSpPr>
        <p:spPr>
          <a:xfrm>
            <a:off x="3575222" y="1955539"/>
            <a:ext cx="2286128" cy="1111296"/>
          </a:xfrm>
          <a:custGeom>
            <a:avLst/>
            <a:gdLst/>
            <a:ahLst/>
            <a:cxnLst/>
            <a:rect l="l" t="t" r="r" b="b"/>
            <a:pathLst>
              <a:path w="3769995" h="1832610">
                <a:moveTo>
                  <a:pt x="3769525" y="215"/>
                </a:moveTo>
                <a:lnTo>
                  <a:pt x="3738105" y="215"/>
                </a:lnTo>
                <a:lnTo>
                  <a:pt x="31419" y="215"/>
                </a:lnTo>
                <a:lnTo>
                  <a:pt x="31419" y="0"/>
                </a:lnTo>
                <a:lnTo>
                  <a:pt x="0" y="0"/>
                </a:lnTo>
                <a:lnTo>
                  <a:pt x="0" y="215"/>
                </a:lnTo>
                <a:lnTo>
                  <a:pt x="0" y="31623"/>
                </a:lnTo>
                <a:lnTo>
                  <a:pt x="0" y="1800860"/>
                </a:lnTo>
                <a:lnTo>
                  <a:pt x="31419" y="1800860"/>
                </a:lnTo>
                <a:lnTo>
                  <a:pt x="31419" y="31623"/>
                </a:lnTo>
                <a:lnTo>
                  <a:pt x="3738105" y="31623"/>
                </a:lnTo>
                <a:lnTo>
                  <a:pt x="3738105" y="1801202"/>
                </a:lnTo>
                <a:lnTo>
                  <a:pt x="31419" y="1801202"/>
                </a:lnTo>
                <a:lnTo>
                  <a:pt x="0" y="1801202"/>
                </a:lnTo>
                <a:lnTo>
                  <a:pt x="0" y="1832610"/>
                </a:lnTo>
                <a:lnTo>
                  <a:pt x="31419" y="1832610"/>
                </a:lnTo>
                <a:lnTo>
                  <a:pt x="3738105" y="1832610"/>
                </a:lnTo>
                <a:lnTo>
                  <a:pt x="3769525" y="1832610"/>
                </a:lnTo>
                <a:lnTo>
                  <a:pt x="3769525" y="215"/>
                </a:lnTo>
                <a:close/>
              </a:path>
            </a:pathLst>
          </a:custGeom>
          <a:solidFill>
            <a:srgbClr val="B31A1A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2" name="object 22"/>
          <p:cNvSpPr/>
          <p:nvPr/>
        </p:nvSpPr>
        <p:spPr>
          <a:xfrm>
            <a:off x="3118059" y="2990640"/>
            <a:ext cx="6546" cy="3454414"/>
          </a:xfrm>
          <a:custGeom>
            <a:avLst/>
            <a:gdLst/>
            <a:ahLst/>
            <a:cxnLst/>
            <a:rect l="l" t="t" r="r" b="b"/>
            <a:pathLst>
              <a:path w="10795" h="5696584">
                <a:moveTo>
                  <a:pt x="10470" y="5696161"/>
                </a:moveTo>
                <a:lnTo>
                  <a:pt x="10470" y="0"/>
                </a:lnTo>
                <a:lnTo>
                  <a:pt x="0" y="0"/>
                </a:lnTo>
                <a:lnTo>
                  <a:pt x="0" y="5696161"/>
                </a:lnTo>
                <a:lnTo>
                  <a:pt x="10470" y="56961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49DD33-A8A6-4DE1-B31B-A4DF13DEE09B}"/>
              </a:ext>
            </a:extLst>
          </p:cNvPr>
          <p:cNvSpPr txBox="1"/>
          <p:nvPr/>
        </p:nvSpPr>
        <p:spPr>
          <a:xfrm>
            <a:off x="288198" y="312604"/>
            <a:ext cx="5672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Web Scraping VS APIS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" y="222234"/>
            <a:ext cx="12191144" cy="800164"/>
            <a:chOff x="0" y="366480"/>
            <a:chExt cx="20104100" cy="1319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66480"/>
              <a:ext cx="20104099" cy="131933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66481"/>
              <a:ext cx="20104099" cy="123556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975202" y="2431880"/>
            <a:ext cx="4006873" cy="4203886"/>
          </a:xfrm>
          <a:custGeom>
            <a:avLst/>
            <a:gdLst/>
            <a:ahLst/>
            <a:cxnLst/>
            <a:rect l="l" t="t" r="r" b="b"/>
            <a:pathLst>
              <a:path w="5183505" h="6638925">
                <a:moveTo>
                  <a:pt x="5183088" y="0"/>
                </a:moveTo>
                <a:lnTo>
                  <a:pt x="0" y="0"/>
                </a:lnTo>
                <a:lnTo>
                  <a:pt x="0" y="6638541"/>
                </a:lnTo>
                <a:lnTo>
                  <a:pt x="5183088" y="6638541"/>
                </a:lnTo>
                <a:lnTo>
                  <a:pt x="5183088" y="0"/>
                </a:lnTo>
                <a:close/>
              </a:path>
            </a:pathLst>
          </a:custGeom>
          <a:solidFill>
            <a:srgbClr val="530909"/>
          </a:solidFill>
        </p:spPr>
        <p:txBody>
          <a:bodyPr wrap="square" lIns="0" tIns="0" rIns="0" bIns="0" rtlCol="0"/>
          <a:lstStyle/>
          <a:p>
            <a:endParaRPr sz="849" dirty="0"/>
          </a:p>
        </p:txBody>
      </p:sp>
      <p:sp>
        <p:nvSpPr>
          <p:cNvPr id="10" name="object 10"/>
          <p:cNvSpPr/>
          <p:nvPr/>
        </p:nvSpPr>
        <p:spPr>
          <a:xfrm>
            <a:off x="6634338" y="2431880"/>
            <a:ext cx="4006872" cy="4203885"/>
          </a:xfrm>
          <a:custGeom>
            <a:avLst/>
            <a:gdLst/>
            <a:ahLst/>
            <a:cxnLst/>
            <a:rect l="l" t="t" r="r" b="b"/>
            <a:pathLst>
              <a:path w="5874384" h="6638925">
                <a:moveTo>
                  <a:pt x="5874166" y="0"/>
                </a:moveTo>
                <a:lnTo>
                  <a:pt x="0" y="0"/>
                </a:lnTo>
                <a:lnTo>
                  <a:pt x="0" y="6638541"/>
                </a:lnTo>
                <a:lnTo>
                  <a:pt x="5874166" y="6638541"/>
                </a:lnTo>
                <a:lnTo>
                  <a:pt x="5874166" y="0"/>
                </a:lnTo>
                <a:close/>
              </a:path>
            </a:pathLst>
          </a:custGeom>
          <a:solidFill>
            <a:srgbClr val="530909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13167" y="395848"/>
            <a:ext cx="7581621" cy="453476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276984" y="880406"/>
            <a:ext cx="7919622" cy="1638450"/>
            <a:chOff x="0" y="1465923"/>
            <a:chExt cx="13060044" cy="270192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4113" y="2146531"/>
              <a:ext cx="6015872" cy="134027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465923"/>
              <a:ext cx="7036434" cy="270148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F68BDD1-183B-FCD3-1703-E245ECACB4FD}"/>
              </a:ext>
            </a:extLst>
          </p:cNvPr>
          <p:cNvSpPr txBox="1"/>
          <p:nvPr/>
        </p:nvSpPr>
        <p:spPr>
          <a:xfrm>
            <a:off x="2313167" y="2638509"/>
            <a:ext cx="340546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Most User Friendly. Less flexible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Navigates static webpages. Not able to interact with webpage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E683B9-7D57-CAB5-F46C-F3FFDCA3C160}"/>
              </a:ext>
            </a:extLst>
          </p:cNvPr>
          <p:cNvSpPr txBox="1"/>
          <p:nvPr/>
        </p:nvSpPr>
        <p:spPr>
          <a:xfrm>
            <a:off x="6861245" y="2638509"/>
            <a:ext cx="35530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More complex, but greater flexibility.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Navigates webpage interactively. Allows clicking, entering text, etc.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1FBE7-ACD3-BE5F-F8EC-5D664FC8C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CF95D-CD26-DB27-C0A8-24F04670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50" y="412312"/>
            <a:ext cx="115701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Coding 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2DACF-C89F-B0CD-AF2F-3091E03E7EBC}"/>
              </a:ext>
            </a:extLst>
          </p:cNvPr>
          <p:cNvSpPr txBox="1"/>
          <p:nvPr/>
        </p:nvSpPr>
        <p:spPr>
          <a:xfrm>
            <a:off x="310950" y="1098112"/>
            <a:ext cx="111532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2"/>
              </a:rPr>
              <a:t>Github</a:t>
            </a:r>
            <a:r>
              <a:rPr lang="en-US" sz="2800" dirty="0">
                <a:hlinkClick r:id="rId2"/>
              </a:rPr>
              <a:t> Page</a:t>
            </a:r>
            <a:r>
              <a:rPr lang="en-US" sz="2800" dirty="0"/>
              <a:t>. </a:t>
            </a:r>
            <a:r>
              <a:rPr lang="en-US" sz="2800" dirty="0">
                <a:hlinkClick r:id="rId3"/>
              </a:rPr>
              <a:t>Sample code through Binder</a:t>
            </a:r>
            <a:r>
              <a:rPr lang="en-US" sz="28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Running code through Binder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8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FC33-518E-7C33-4EA8-33CCB87D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E74CF5-B9AE-DBF6-96D1-AEF699238692}"/>
              </a:ext>
            </a:extLst>
          </p:cNvPr>
          <p:cNvSpPr txBox="1"/>
          <p:nvPr/>
        </p:nvSpPr>
        <p:spPr>
          <a:xfrm>
            <a:off x="1582466" y="1050669"/>
            <a:ext cx="89971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Please take a few seconds to give your feedback about this workshop!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445AC6-3764-8D53-3DD9-B8E45C811C66}"/>
              </a:ext>
            </a:extLst>
          </p:cNvPr>
          <p:cNvSpPr txBox="1"/>
          <p:nvPr/>
        </p:nvSpPr>
        <p:spPr>
          <a:xfrm>
            <a:off x="4355322" y="4345789"/>
            <a:ext cx="34192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ea typeface="+mn-lt"/>
                <a:cs typeface="+mn-lt"/>
              </a:rPr>
              <a:t>bit.ly/428TL2J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5" name="Picture 4" descr="A cartoon of a teddy bear using a computer&#10;&#10;AI-generated content may be incorrect.">
            <a:extLst>
              <a:ext uri="{FF2B5EF4-FFF2-40B4-BE49-F238E27FC236}">
                <a16:creationId xmlns:a16="http://schemas.microsoft.com/office/drawing/2014/main" id="{1E4E3820-E2BE-8099-9242-FDF94EA6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9" y="3947975"/>
            <a:ext cx="3123387" cy="21145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8512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276C-5AD2-E0F1-EF6D-8695C5D91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Additional Resources</a:t>
            </a:r>
          </a:p>
        </p:txBody>
      </p:sp>
      <p:pic>
        <p:nvPicPr>
          <p:cNvPr id="5" name="Content Placeholder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89F07B13-1858-6B32-6A78-8A5777B7D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0354" y="1241593"/>
            <a:ext cx="5651292" cy="5616407"/>
          </a:xfrm>
        </p:spPr>
      </p:pic>
    </p:spTree>
    <p:extLst>
      <p:ext uri="{BB962C8B-B14F-4D97-AF65-F5344CB8AC3E}">
        <p14:creationId xmlns:p14="http://schemas.microsoft.com/office/powerpoint/2010/main" val="3136270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253</Words>
  <Application>Microsoft Macintosh PowerPoint</Application>
  <PresentationFormat>Widescreen</PresentationFormat>
  <Paragraphs>49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Corbel</vt:lpstr>
      <vt:lpstr>Helvetica Neue</vt:lpstr>
      <vt:lpstr>Times</vt:lpstr>
      <vt:lpstr>Verdana</vt:lpstr>
      <vt:lpstr>Office Theme</vt:lpstr>
      <vt:lpstr>DataDen: Web scraping with Python</vt:lpstr>
      <vt:lpstr>PowerPoint Presentation</vt:lpstr>
      <vt:lpstr>Outline</vt:lpstr>
      <vt:lpstr>Web Scraping</vt:lpstr>
      <vt:lpstr>PowerPoint Presentation</vt:lpstr>
      <vt:lpstr>PowerPoint Presentation</vt:lpstr>
      <vt:lpstr>Coding Demo</vt:lpstr>
      <vt:lpstr>PowerPoint Presentation</vt:lpstr>
      <vt:lpstr>Additional Resources</vt:lpstr>
      <vt:lpstr>Research Data  and  open Scholarship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R Grippin</dc:creator>
  <cp:lastModifiedBy>Jacob R Grippin</cp:lastModifiedBy>
  <cp:revision>5</cp:revision>
  <dcterms:created xsi:type="dcterms:W3CDTF">2025-07-24T15:01:06Z</dcterms:created>
  <dcterms:modified xsi:type="dcterms:W3CDTF">2025-09-10T19:24:29Z</dcterms:modified>
</cp:coreProperties>
</file>